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80" r:id="rId4"/>
    <p:sldId id="289" r:id="rId5"/>
    <p:sldId id="281" r:id="rId6"/>
    <p:sldId id="287" r:id="rId7"/>
    <p:sldId id="290" r:id="rId8"/>
    <p:sldId id="262" r:id="rId9"/>
    <p:sldId id="288" r:id="rId10"/>
    <p:sldId id="291" r:id="rId11"/>
    <p:sldId id="295" r:id="rId12"/>
    <p:sldId id="260" r:id="rId13"/>
    <p:sldId id="296" r:id="rId14"/>
    <p:sldId id="297" r:id="rId15"/>
    <p:sldId id="298" r:id="rId16"/>
    <p:sldId id="300" r:id="rId17"/>
    <p:sldId id="299" r:id="rId18"/>
    <p:sldId id="292" r:id="rId19"/>
    <p:sldId id="301" r:id="rId20"/>
    <p:sldId id="302" r:id="rId21"/>
    <p:sldId id="264" r:id="rId22"/>
    <p:sldId id="265" r:id="rId23"/>
    <p:sldId id="303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63"/>
            <p14:sldId id="280"/>
            <p14:sldId id="289"/>
            <p14:sldId id="281"/>
            <p14:sldId id="287"/>
            <p14:sldId id="290"/>
            <p14:sldId id="262"/>
            <p14:sldId id="288"/>
            <p14:sldId id="291"/>
            <p14:sldId id="295"/>
            <p14:sldId id="260"/>
            <p14:sldId id="296"/>
            <p14:sldId id="297"/>
            <p14:sldId id="298"/>
            <p14:sldId id="300"/>
            <p14:sldId id="299"/>
            <p14:sldId id="292"/>
            <p14:sldId id="301"/>
            <p14:sldId id="302"/>
            <p14:sldId id="264"/>
            <p14:sldId id="265"/>
            <p14:sldId id="303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17.01.2019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774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89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06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594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748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0473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2778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942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212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05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602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070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149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042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23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59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8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16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782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18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17.01.2019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17.01.2019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17.01.2019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hyperlink" Target="https://www.youtube.com/watch?v=rYX6jd-nZV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77206"/>
            <a:ext cx="9144000" cy="2072431"/>
          </a:xfrm>
        </p:spPr>
        <p:txBody>
          <a:bodyPr>
            <a:normAutofit/>
          </a:bodyPr>
          <a:lstStyle/>
          <a:p>
            <a:r>
              <a:rPr lang="pl-PL" dirty="0"/>
              <a:t>DOSKONALENIE TRENERÓW WSPOMAGANIA OŚWIATY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940148"/>
            <a:ext cx="9144000" cy="2317652"/>
          </a:xfrm>
        </p:spPr>
        <p:txBody>
          <a:bodyPr>
            <a:normAutofit fontScale="85000" lnSpcReduction="20000"/>
          </a:bodyPr>
          <a:lstStyle/>
          <a:p>
            <a:endParaRPr lang="pl-PL" sz="6000" dirty="0"/>
          </a:p>
          <a:p>
            <a:r>
              <a:rPr lang="pl-PL" sz="4300" dirty="0"/>
              <a:t>Moduł VIII</a:t>
            </a:r>
          </a:p>
          <a:p>
            <a:r>
              <a:rPr lang="pl-PL" sz="4300" dirty="0"/>
              <a:t>Planowanie rozwoju zawodowego uczestników szkolenia w zakresie wspomagania przedszkoli </a:t>
            </a:r>
          </a:p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026085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95B59BA8-390A-4EEB-9B22-0072453C4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845490" y="938213"/>
            <a:ext cx="4809995" cy="487737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E74C2E-372D-46F2-A065-545A81041531}"/>
              </a:ext>
            </a:extLst>
          </p:cNvPr>
          <p:cNvSpPr txBox="1"/>
          <p:nvPr/>
        </p:nvSpPr>
        <p:spPr>
          <a:xfrm>
            <a:off x="922280" y="1177447"/>
            <a:ext cx="26726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/>
              <a:t>Podstawowy </a:t>
            </a:r>
          </a:p>
          <a:p>
            <a:pPr algn="just"/>
            <a:r>
              <a:rPr lang="pl-PL" sz="2400" b="1" dirty="0"/>
              <a:t>profil kompetencyjny pracownika odpowiedzialnego za wspomaganie przedszkola/szkoły </a:t>
            </a:r>
          </a:p>
        </p:txBody>
      </p:sp>
    </p:spTree>
    <p:extLst>
      <p:ext uri="{BB962C8B-B14F-4D97-AF65-F5344CB8AC3E}">
        <p14:creationId xmlns:p14="http://schemas.microsoft.com/office/powerpoint/2010/main" val="60190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3FBAD5-C8A2-4E01-8DF8-8DF7EE9E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396" y="1026084"/>
            <a:ext cx="10515600" cy="50628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/>
              <a:t> Specyficzny profil kompetencyjny pracownika odpowiedzialnego                 za wspomaganie przedszkola</a:t>
            </a:r>
          </a:p>
          <a:p>
            <a:pPr marL="0" indent="0" algn="just">
              <a:buNone/>
            </a:pPr>
            <a:r>
              <a:rPr lang="pl-PL" u="sng" dirty="0"/>
              <a:t>Pozyskiwanie danych użytecznych w planowaniu rozwoju przedszkoli: </a:t>
            </a:r>
          </a:p>
          <a:p>
            <a:pPr algn="just"/>
            <a:r>
              <a:rPr lang="pl-PL" dirty="0"/>
              <a:t>gromadzenie i integracja istniejącej wiedzy na temat przedszkola przygotowującej się do realizacji rocznego planu wspomagania (w tym wyników ewaluacji prowadzonej przez nadzór pedagogiczny, ewaluacji dotychczas zrealizowanych działań rozwojowych, wiedzy o specyfice regionu itp.);</a:t>
            </a:r>
          </a:p>
          <a:p>
            <a:pPr algn="just"/>
            <a:r>
              <a:rPr lang="pl-PL" dirty="0"/>
              <a:t>projektowanie lub dostosowanie narzędzi diagnostycznych (np. kwestionariusze, scenariusze wywiadów) użytecznych w badaniu potrzeb rozwojowych szkoły; </a:t>
            </a:r>
          </a:p>
          <a:p>
            <a:pPr algn="just"/>
            <a:r>
              <a:rPr lang="pl-PL" dirty="0"/>
              <a:t>prowadzenie uzupełniających badań mających na celu zgromadzenie dodatkowych informacji o potrzebach rozwojowych przedszkola; </a:t>
            </a:r>
          </a:p>
          <a:p>
            <a:pPr algn="just"/>
            <a:r>
              <a:rPr lang="pl-PL" dirty="0"/>
              <a:t>formułowanie wniosków i rekomendacji dotyczących potrzeb rozwojowych przedszkola.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814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3FBAD5-C8A2-4E01-8DF8-8DF7EE9E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6"/>
            <a:ext cx="10515600" cy="5062867"/>
          </a:xfrm>
        </p:spPr>
        <p:txBody>
          <a:bodyPr/>
          <a:lstStyle/>
          <a:p>
            <a:pPr marL="0" indent="0" algn="just">
              <a:buNone/>
            </a:pPr>
            <a:r>
              <a:rPr lang="pl-PL" u="sng" dirty="0"/>
              <a:t>Planowanie projektów rozwojowych (planów wspomagania) odpowiadających na potrzeby przedszkola:</a:t>
            </a:r>
          </a:p>
          <a:p>
            <a:pPr marL="0" indent="0" algn="just">
              <a:buNone/>
            </a:pPr>
            <a:endParaRPr lang="pl-PL" u="sng" dirty="0"/>
          </a:p>
          <a:p>
            <a:pPr algn="just"/>
            <a:r>
              <a:rPr lang="pl-PL" dirty="0"/>
              <a:t>analizowanie informacji niezbędnych do sformułowania celów rozwojowych (diagnozowanie potrzeb przedszkola);</a:t>
            </a:r>
          </a:p>
          <a:p>
            <a:pPr algn="just"/>
            <a:r>
              <a:rPr lang="pl-PL" dirty="0"/>
              <a:t>organizowanie i prowadzenie spotkań mających na celu wsparcie szkoły w formułowaniu celów rozwojowych, w oparciu                           o zdiagnozowane potrzeby;</a:t>
            </a:r>
          </a:p>
          <a:p>
            <a:pPr algn="just"/>
            <a:r>
              <a:rPr lang="pl-PL" dirty="0"/>
              <a:t>przygotowanie we współpracy z przedszkolem planu wspomagania dopasowanego do jej potrzeb. 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687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3FBAD5-C8A2-4E01-8DF8-8DF7EE9E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8074"/>
            <a:ext cx="10515600" cy="52388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u="sng" dirty="0"/>
              <a:t>Zarządzanie projektem rozwojowym (planem wspomagania przedszkola):</a:t>
            </a:r>
          </a:p>
          <a:p>
            <a:pPr marL="0" indent="0">
              <a:buNone/>
            </a:pPr>
            <a:endParaRPr lang="pl-PL" u="sng" dirty="0"/>
          </a:p>
          <a:p>
            <a:r>
              <a:rPr lang="pl-PL" dirty="0"/>
              <a:t>planowanie projektu: definiowanie celów i zadań, określanie niezbędnych zasobów, tworzenie harmonogramu; </a:t>
            </a:r>
          </a:p>
          <a:p>
            <a:r>
              <a:rPr lang="pl-PL" dirty="0"/>
              <a:t>tworzenie i zarządzanie zespołem projektowym; definiowanie ról członków zespołu (w tym zewnętrznych specjalistów), delegowanie zadań i kontrola ich właściwego wykonania, zapewnianie obiegu informacji;</a:t>
            </a:r>
          </a:p>
          <a:p>
            <a:r>
              <a:rPr lang="pl-PL" dirty="0"/>
              <a:t>monitorowanie przebiegu projektu, reagowanie na pojawiające się trudności;</a:t>
            </a:r>
          </a:p>
          <a:p>
            <a:r>
              <a:rPr lang="pl-PL" dirty="0"/>
              <a:t>zarządzanie relacją ze szkołą uczestniczącą w projekcie;</a:t>
            </a:r>
          </a:p>
          <a:p>
            <a:r>
              <a:rPr lang="pl-PL" dirty="0"/>
              <a:t>budowanie wizerunku projektu;</a:t>
            </a:r>
          </a:p>
          <a:p>
            <a:r>
              <a:rPr lang="pl-PL" dirty="0"/>
              <a:t>dokumentowanie przebiegu i rezultatów rocznego planu wspomagania.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9077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3FBAD5-C8A2-4E01-8DF8-8DF7EE9E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6"/>
            <a:ext cx="10515600" cy="5062867"/>
          </a:xfrm>
        </p:spPr>
        <p:txBody>
          <a:bodyPr/>
          <a:lstStyle/>
          <a:p>
            <a:pPr marL="0" indent="0" algn="just">
              <a:buNone/>
            </a:pPr>
            <a:r>
              <a:rPr lang="pl-PL" u="sng" dirty="0"/>
              <a:t>Gromadzenie informacji o zasobach użytecznych we wspieraniu rozwoju przedszkoli:</a:t>
            </a:r>
          </a:p>
          <a:p>
            <a:pPr marL="0" indent="0" algn="just">
              <a:buNone/>
            </a:pPr>
            <a:endParaRPr lang="pl-PL" u="sng" dirty="0"/>
          </a:p>
          <a:p>
            <a:pPr algn="just"/>
            <a:r>
              <a:rPr lang="pl-PL" dirty="0"/>
              <a:t>pozyskiwanie informacji o działających w regionie specjalistach dysponujących kompetencjami użytecznymi dla szkół; </a:t>
            </a:r>
          </a:p>
          <a:p>
            <a:pPr algn="just"/>
            <a:r>
              <a:rPr lang="pl-PL" dirty="0"/>
              <a:t>pozyskiwanie informacji o realizowanych w regionie usługach, inicjatywach i przedsięwzięciach użytecznych dla szkół; </a:t>
            </a:r>
          </a:p>
          <a:p>
            <a:pPr algn="just"/>
            <a:r>
              <a:rPr lang="pl-PL" dirty="0"/>
              <a:t>pozyskiwanie informacji o infrastrukturze, materiałach edukacyjnych    i pomocach dydaktycznych, a także różnego rodzaju źródłach wiedzy użytecznej dla szkół.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6122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3FBAD5-C8A2-4E01-8DF8-8DF7EE9E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6"/>
            <a:ext cx="10515600" cy="5062867"/>
          </a:xfrm>
        </p:spPr>
        <p:txBody>
          <a:bodyPr/>
          <a:lstStyle/>
          <a:p>
            <a:pPr marL="0" indent="0" algn="just">
              <a:buNone/>
            </a:pPr>
            <a:r>
              <a:rPr lang="pl-PL" u="sng" dirty="0"/>
              <a:t>Ewaluacja prowadzonych projektów (planów wspomagania przedszkoli): </a:t>
            </a:r>
          </a:p>
          <a:p>
            <a:pPr marL="0" indent="0" algn="just">
              <a:buNone/>
            </a:pPr>
            <a:endParaRPr lang="pl-PL" u="sng" dirty="0"/>
          </a:p>
          <a:p>
            <a:pPr algn="just"/>
            <a:r>
              <a:rPr lang="pl-PL" dirty="0"/>
              <a:t>definiowanie wskaźników efektywności dla rocznych planów wspomagania;</a:t>
            </a:r>
          </a:p>
          <a:p>
            <a:pPr algn="just"/>
            <a:r>
              <a:rPr lang="pl-PL" dirty="0"/>
              <a:t>planowanie działań ewaluacyjnych oraz wybór i dostosowanie odpowiednich narzędzi; </a:t>
            </a:r>
          </a:p>
          <a:p>
            <a:pPr algn="just"/>
            <a:r>
              <a:rPr lang="pl-PL" dirty="0"/>
              <a:t>formułowanie wniosków i rekomendacji dotyczących działań szkoły po zakończeniu realizacji rocznego planu wspomagania. </a:t>
            </a:r>
          </a:p>
          <a:p>
            <a:pPr marL="0" indent="0" algn="r">
              <a:buNone/>
            </a:pPr>
            <a:r>
              <a:rPr lang="pl-PL" sz="1400" dirty="0"/>
              <a:t>(źródło: Nowe formy doskonalenia nauczycieli pod red. D. Czerwonki, Ośrodek Rozwoju Edukacji, Warszawa 2013.)</a:t>
            </a:r>
          </a:p>
        </p:txBody>
      </p:sp>
    </p:spTree>
    <p:extLst>
      <p:ext uri="{BB962C8B-B14F-4D97-AF65-F5344CB8AC3E}">
        <p14:creationId xmlns:p14="http://schemas.microsoft.com/office/powerpoint/2010/main" val="111633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3FBAD5-C8A2-4E01-8DF8-8DF7EE9E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6"/>
            <a:ext cx="10515600" cy="5062867"/>
          </a:xfrm>
        </p:spPr>
        <p:txBody>
          <a:bodyPr/>
          <a:lstStyle/>
          <a:p>
            <a:pPr marL="0" indent="0" algn="ctr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E36E932-E168-4DF2-B48A-B568E28FF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775" y="1246499"/>
            <a:ext cx="6454052" cy="436500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2CF80D9-14BD-4D8A-B21A-F3B56C4F1AE7}"/>
              </a:ext>
            </a:extLst>
          </p:cNvPr>
          <p:cNvSpPr txBox="1"/>
          <p:nvPr/>
        </p:nvSpPr>
        <p:spPr>
          <a:xfrm>
            <a:off x="739037" y="1340285"/>
            <a:ext cx="2292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dirty="0"/>
              <a:t>Profil</a:t>
            </a:r>
          </a:p>
          <a:p>
            <a:pPr algn="just"/>
            <a:r>
              <a:rPr lang="pl-PL" sz="3600" dirty="0"/>
              <a:t>roli </a:t>
            </a:r>
          </a:p>
          <a:p>
            <a:pPr algn="just"/>
            <a:r>
              <a:rPr lang="pl-PL" sz="3600" dirty="0"/>
              <a:t>zawodowej</a:t>
            </a:r>
          </a:p>
        </p:txBody>
      </p:sp>
    </p:spTree>
    <p:extLst>
      <p:ext uri="{BB962C8B-B14F-4D97-AF65-F5344CB8AC3E}">
        <p14:creationId xmlns:p14="http://schemas.microsoft.com/office/powerpoint/2010/main" val="1139720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986053"/>
            <a:ext cx="7327261" cy="1070136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3FBAD5-C8A2-4E01-8DF8-8DF7EE9E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6"/>
            <a:ext cx="10515600" cy="5062867"/>
          </a:xfrm>
        </p:spPr>
        <p:txBody>
          <a:bodyPr/>
          <a:lstStyle/>
          <a:p>
            <a:pPr marL="0" indent="0" algn="ctr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899966-4208-42D3-A0F0-17A5BEF79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775" y="1260973"/>
            <a:ext cx="6555526" cy="433605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DF05657-95B9-4DBB-A14F-7CAE83A21B2A}"/>
              </a:ext>
            </a:extLst>
          </p:cNvPr>
          <p:cNvSpPr txBox="1"/>
          <p:nvPr/>
        </p:nvSpPr>
        <p:spPr>
          <a:xfrm>
            <a:off x="688931" y="1503123"/>
            <a:ext cx="2379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Profil</a:t>
            </a:r>
          </a:p>
          <a:p>
            <a:r>
              <a:rPr lang="pl-PL" sz="3600" dirty="0"/>
              <a:t>roli </a:t>
            </a:r>
          </a:p>
          <a:p>
            <a:r>
              <a:rPr lang="pl-PL" sz="3600" dirty="0"/>
              <a:t>zawodowej cd.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63D3D11-A0B2-45FC-A2E0-CC20292FF915}"/>
              </a:ext>
            </a:extLst>
          </p:cNvPr>
          <p:cNvSpPr/>
          <p:nvPr/>
        </p:nvSpPr>
        <p:spPr>
          <a:xfrm>
            <a:off x="788777" y="5468374"/>
            <a:ext cx="106149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/>
              <a:t>(źródło: Nowe formy doskonalenia nauczycieli pod red. D. Czerwonki, Ośrodek Rozwoju Edukacji, Warszawa 2013.)</a:t>
            </a:r>
          </a:p>
        </p:txBody>
      </p:sp>
    </p:spTree>
    <p:extLst>
      <p:ext uri="{BB962C8B-B14F-4D97-AF65-F5344CB8AC3E}">
        <p14:creationId xmlns:p14="http://schemas.microsoft.com/office/powerpoint/2010/main" val="149863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3FBAD5-C8A2-4E01-8DF8-8DF7EE9E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6"/>
            <a:ext cx="10515600" cy="5062867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Koło kompetencji osoby wspomagającej pracę przedszkola </a:t>
            </a:r>
          </a:p>
          <a:p>
            <a:pPr marL="0" indent="0" algn="ctr">
              <a:buNone/>
            </a:pPr>
            <a:r>
              <a:rPr lang="pl-PL" b="1" dirty="0"/>
              <a:t> – autodiagnoza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1AB245E-462E-4DF5-B5B2-6A5E29ED2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224" y="2276707"/>
            <a:ext cx="4861551" cy="34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45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3FBAD5-C8A2-4E01-8DF8-8DF7EE9E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6"/>
            <a:ext cx="10515600" cy="5062867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Gdzie szukać wsparcia do rozwijania wybranych kompetencji?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dirty="0"/>
              <a:t>- kompetencje osobiste i interpersonalne</a:t>
            </a:r>
          </a:p>
          <a:p>
            <a:pPr marL="0" indent="0">
              <a:buNone/>
            </a:pPr>
            <a:r>
              <a:rPr lang="pl-PL" dirty="0"/>
              <a:t>- kompetencje diagnostyczne</a:t>
            </a:r>
          </a:p>
          <a:p>
            <a:pPr marL="0" indent="0">
              <a:buNone/>
            </a:pPr>
            <a:r>
              <a:rPr lang="pl-PL" dirty="0"/>
              <a:t>- kompetencje planistyczne</a:t>
            </a:r>
          </a:p>
          <a:p>
            <a:pPr marL="0" indent="0">
              <a:buNone/>
            </a:pPr>
            <a:r>
              <a:rPr lang="pl-PL" dirty="0"/>
              <a:t>- kompetencje w zakresie ewaluacji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991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38073"/>
            <a:ext cx="10649607" cy="48775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b="1" dirty="0"/>
              <a:t>Etapy procesu wspomagania: </a:t>
            </a:r>
          </a:p>
          <a:p>
            <a:pPr algn="just"/>
            <a:r>
              <a:rPr lang="pl-PL" dirty="0"/>
              <a:t>Diagnoza - specjalista ds. wspomagania we współpracy z dyrektorem i nauczycielami analizuje szczegółowo potrzeby danej placówki. Rezultatem diagnozy jest wybór obszaru oraz działań, które będą realizowane w szkole czy przedszkolu. </a:t>
            </a:r>
          </a:p>
          <a:p>
            <a:pPr algn="just"/>
            <a:r>
              <a:rPr lang="pl-PL" dirty="0"/>
              <a:t>Planowanie działań polega na projektowaniu form doskonalenia zawodowego nauczycieli oraz wdrażania do praktyki szkolnej nabytych przez nich umiejętności i wypracowanych rozwiązań. Dobrze przygotowany plan jest elementem całego procesu wspomagania, gdyż pozwala skutecznie na wprowadzanie zmian w obszarach wynikających z diagnozy pracy szkoły.  </a:t>
            </a:r>
          </a:p>
          <a:p>
            <a:pPr algn="just"/>
            <a:r>
              <a:rPr lang="pl-PL" dirty="0"/>
              <a:t>Realizacja działań - dzięki niej dokonuje się najważniejsza zmiana - nauczyciele nabywają wiedzę      i umiejętności oraz wypracowują nowe rozwiązania i wdrażają je w swojej pracy. Za organizację tego etapu odpowiedzialny jest specjalista ds. wspomagania, który w miarę potrzeb i możliwości szkoły, może pozyskiwać zewnętrznych ekspertów.  </a:t>
            </a:r>
          </a:p>
          <a:p>
            <a:pPr algn="just"/>
            <a:r>
              <a:rPr lang="pl-PL" dirty="0"/>
              <a:t>Podsumowanie i ewaluacja wspomagania - zadaniem specjalisty jest podsumowanie przeprowadzonych działań, zaś do dyrektora i nauczycieli należy ocena jego przebiegu          i efektów. Zalecane jest łączenie ewaluacji wspomagania z ewaluacją wewnętrzną pracy szkoły.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3FBAD5-C8A2-4E01-8DF8-8DF7EE9E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6"/>
            <a:ext cx="10515600" cy="506286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Osoby realizujące proces wspomagania w szkołach i przedszkolach mogą uzyskać wsparcie w Ośrodku Rozwoju Edukacji w następujących formach</a:t>
            </a:r>
            <a:r>
              <a:rPr lang="pl-PL" dirty="0"/>
              <a:t>: </a:t>
            </a:r>
          </a:p>
          <a:p>
            <a:pPr algn="just"/>
            <a:r>
              <a:rPr lang="pl-PL" dirty="0"/>
              <a:t>Wykorzystanie zasobów i narzędzi służących wspomaganiu szkół w rozwoju kompetencji kluczowych uczniów. W ramach projektu „Zwiększenie skuteczności działań pracowników systemu wspomagania i trenerów w zakresie kształcenia      u uczniów kompetencji kluczowych” opracowane zostaną narzędzia i zasoby służące wspomaganiu pracy szkół w rozwoju kompetencji kluczowych. Materiały te będą sukcesywnie publikowane na stronie www.ore.edu.pl oraz na platformie www.doskonaleniewsieci.pl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Doradztwo dla osób odpowiedzialnych za wspomaganie szkół. Osoby odpowiedzialne za wspomaganie szkół będą mogły korzystać z doradztwa prowadzonego w formie sieci współpracy i samokształcenia. Sieci te zostały uruchomione w listopadzie 2016 roku i będą moderowane przez pracowników Ośrodka Rozwoju Edukacji na platformie www.doskonaleniewsieci.pl W ramach sieci prowadzone będą zajęcia online oraz spotkania uczestników.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670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 algn="ctr">
              <a:buNone/>
            </a:pPr>
            <a:r>
              <a:rPr lang="pl-PL" dirty="0">
                <a:hlinkClick r:id="rId4"/>
              </a:rPr>
              <a:t>https://www.youtube.com/watch?v=rYX6jd-nZVo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475879C-8FAA-41EF-87C3-CC202E426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494" y="1192554"/>
            <a:ext cx="6027084" cy="338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64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38073"/>
            <a:ext cx="10649607" cy="44698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/>
              <a:t>Proces wspomagania w aspekcie rozwijania kompetencji kluczowych dzieci wpływa na rozwój przedszkola w różnych obszarach jego funkcjonowania </a:t>
            </a:r>
          </a:p>
          <a:p>
            <a:pPr marL="0" indent="0" algn="just">
              <a:buNone/>
            </a:pPr>
            <a:endParaRPr lang="pl-PL" sz="1600" b="1" dirty="0"/>
          </a:p>
          <a:p>
            <a:pPr marL="0" indent="0" algn="just">
              <a:buNone/>
            </a:pPr>
            <a:endParaRPr lang="pl-PL" sz="16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C81CBC5-54B0-4AA0-BC94-E675EEAE6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606" y="1933477"/>
            <a:ext cx="2984221" cy="38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70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4800" b="1" dirty="0"/>
              <a:t>Powodzenia w realizacji nowych wyzwań </a:t>
            </a:r>
          </a:p>
          <a:p>
            <a:pPr marL="0" indent="0" algn="just">
              <a:buNone/>
            </a:pPr>
            <a:endParaRPr lang="pl-PL" sz="48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1CE40C1-F2D9-4EF9-94DD-3A5CF9144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453" y="2495794"/>
            <a:ext cx="4595486" cy="33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7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5"/>
            <a:ext cx="10649607" cy="470148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sz="5400" b="1" dirty="0"/>
              <a:t>Zadania specjalisty do spraw wspomagania przedszkoli i szkół</a:t>
            </a:r>
          </a:p>
          <a:p>
            <a:pPr marL="0" lvl="0" indent="0" algn="ctr">
              <a:buNone/>
            </a:pPr>
            <a:r>
              <a:rPr lang="pl-PL" sz="5400" b="1" dirty="0"/>
              <a:t> </a:t>
            </a:r>
            <a:endParaRPr lang="pl-PL" sz="5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E666339-2352-40B5-8DE3-CB0C7E368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04" y="2743200"/>
            <a:ext cx="2783987" cy="300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5"/>
            <a:ext cx="10649607" cy="4701489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pl-PL" b="1" dirty="0"/>
              <a:t>Na etapie diagnozy: </a:t>
            </a:r>
          </a:p>
          <a:p>
            <a:pPr marL="0" lvl="0" indent="0" algn="just">
              <a:buNone/>
            </a:pPr>
            <a:endParaRPr lang="pl-PL" dirty="0"/>
          </a:p>
          <a:p>
            <a:pPr lvl="0" algn="just"/>
            <a:r>
              <a:rPr lang="pl-PL" dirty="0"/>
              <a:t>przekazanie informacji na temat założeń procesu wspomagania,  </a:t>
            </a:r>
          </a:p>
          <a:p>
            <a:pPr lvl="0" algn="just"/>
            <a:r>
              <a:rPr lang="pl-PL" dirty="0"/>
              <a:t>organizacja i prowadzenie spotkań z dyrektorem szkoły i radą pedagogiczną, </a:t>
            </a:r>
          </a:p>
          <a:p>
            <a:pPr lvl="0" algn="just"/>
            <a:r>
              <a:rPr lang="pl-PL" dirty="0"/>
              <a:t>zapewnienie odpowiednich metod i narzędzi do diagnozy potrzeb szkoły,  </a:t>
            </a:r>
          </a:p>
          <a:p>
            <a:pPr lvl="0" algn="just"/>
            <a:r>
              <a:rPr lang="pl-PL" dirty="0"/>
              <a:t>zbieranie i integracja danych o szkole,  </a:t>
            </a:r>
          </a:p>
          <a:p>
            <a:pPr lvl="0" algn="just"/>
            <a:r>
              <a:rPr lang="pl-PL" dirty="0"/>
              <a:t>moderowanie spotkań z nauczycielami i zespołem ds. diagnozy,</a:t>
            </a:r>
          </a:p>
          <a:p>
            <a:pPr lvl="0" algn="just"/>
            <a:r>
              <a:rPr lang="pl-PL" dirty="0"/>
              <a:t>bieżąca współpraca z dyrektorem i radą pedagogiczną w przeprowadzeniu diagnozy, </a:t>
            </a:r>
          </a:p>
          <a:p>
            <a:pPr lvl="0" algn="just"/>
            <a:r>
              <a:rPr lang="pl-PL" dirty="0"/>
              <a:t>pomoc w określeniu priorytetów rozwojowych na podstawie zebranych informacji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1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36716" y="939221"/>
            <a:ext cx="10167007" cy="49795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Na etapie planowania:</a:t>
            </a:r>
          </a:p>
          <a:p>
            <a:pPr marL="0" indent="0" algn="just">
              <a:buNone/>
            </a:pPr>
            <a:endParaRPr lang="pl-PL" dirty="0"/>
          </a:p>
          <a:p>
            <a:pPr lvl="0" algn="just"/>
            <a:r>
              <a:rPr lang="pl-PL" dirty="0"/>
              <a:t>koordynacja procesu planowania, </a:t>
            </a:r>
          </a:p>
          <a:p>
            <a:pPr lvl="0" algn="just"/>
            <a:r>
              <a:rPr lang="pl-PL" dirty="0"/>
              <a:t>współpraca z dyrektorem i innymi osobami przy planowaniu wspomagania, </a:t>
            </a:r>
          </a:p>
          <a:p>
            <a:pPr lvl="0" algn="just"/>
            <a:r>
              <a:rPr lang="pl-PL" dirty="0"/>
              <a:t>moderowanie pracą zespołu ds. planowania, </a:t>
            </a:r>
          </a:p>
          <a:p>
            <a:pPr lvl="0" algn="just"/>
            <a:r>
              <a:rPr lang="pl-PL" dirty="0"/>
              <a:t>analiza wyników diagnozy i wykorzystanie ich w procesie planowania, </a:t>
            </a:r>
          </a:p>
          <a:p>
            <a:pPr lvl="0" algn="just"/>
            <a:r>
              <a:rPr lang="pl-PL" dirty="0"/>
              <a:t>wspieranie zespołu ds. planowania w definiowaniu celów, zadań       i efektów. 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5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8880" y="1605280"/>
            <a:ext cx="10288927" cy="3802666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Na etapie realizacji:</a:t>
            </a:r>
          </a:p>
          <a:p>
            <a:pPr marL="0" indent="0" algn="just">
              <a:buNone/>
            </a:pPr>
            <a:endParaRPr lang="pl-PL" dirty="0"/>
          </a:p>
          <a:p>
            <a:pPr lvl="0" algn="just"/>
            <a:r>
              <a:rPr lang="pl-PL" dirty="0"/>
              <a:t>organizacja różnorodnych form doskonalenia, w tym współpraca </a:t>
            </a:r>
          </a:p>
          <a:p>
            <a:pPr marL="0" indent="0" algn="just">
              <a:buNone/>
            </a:pPr>
            <a:r>
              <a:rPr lang="pl-PL" dirty="0"/>
              <a:t>  z zewnętrznymi ekspertami, </a:t>
            </a:r>
          </a:p>
          <a:p>
            <a:pPr lvl="0" algn="just"/>
            <a:r>
              <a:rPr lang="pl-PL" dirty="0"/>
              <a:t>wspieranie nauczycieli w doskonaleniu ich warsztatu pracy. </a:t>
            </a:r>
          </a:p>
          <a:p>
            <a:pPr lvl="0" algn="just"/>
            <a:r>
              <a:rPr lang="pl-PL" dirty="0"/>
              <a:t>bieżące konsultacje indywidualne i grupowe </a:t>
            </a:r>
          </a:p>
          <a:p>
            <a:pPr lvl="0" algn="just"/>
            <a:r>
              <a:rPr lang="pl-PL" dirty="0"/>
              <a:t>monitorowanie procesu wspomagania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1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8880" y="1605280"/>
            <a:ext cx="10288927" cy="3802666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Na etapie oceny przebiegu procesu wspomagania: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podsumowanie przeprowadzonych działań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4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Kompetencje potrzebne do prowadzenia procesu wspomagania           na czterech etapach:</a:t>
            </a:r>
          </a:p>
          <a:p>
            <a:pPr marL="0" indent="0" algn="just">
              <a:buNone/>
            </a:pPr>
            <a:endParaRPr lang="pl-PL" b="1" dirty="0"/>
          </a:p>
          <a:p>
            <a:pPr algn="just"/>
            <a:r>
              <a:rPr lang="pl-PL" dirty="0"/>
              <a:t>Pomocy w diagnozowaniu potrzeb przedszkola</a:t>
            </a:r>
          </a:p>
          <a:p>
            <a:pPr algn="just"/>
            <a:r>
              <a:rPr lang="pl-PL" dirty="0"/>
              <a:t>Ustalenia sposobów działania prowadzących do zaspokajania potrzeb przedszkola</a:t>
            </a:r>
          </a:p>
          <a:p>
            <a:pPr algn="just"/>
            <a:r>
              <a:rPr lang="pl-PL" dirty="0"/>
              <a:t>Zaplanowania form wspierania i ich realizacji</a:t>
            </a:r>
          </a:p>
          <a:p>
            <a:pPr algn="just"/>
            <a:r>
              <a:rPr lang="pl-PL" dirty="0"/>
              <a:t>Oceny przebiegu procesu i efektów wspomagania 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Grupy kompetencji:</a:t>
            </a:r>
          </a:p>
          <a:p>
            <a:pPr marL="0" indent="0" algn="just">
              <a:buNone/>
            </a:pPr>
            <a:endParaRPr lang="pl-PL" sz="1000" b="1" dirty="0"/>
          </a:p>
          <a:p>
            <a:pPr algn="just"/>
            <a:r>
              <a:rPr lang="pl-PL" dirty="0"/>
              <a:t>Kompetencje osobiste i interpersonalne</a:t>
            </a:r>
          </a:p>
          <a:p>
            <a:pPr algn="just"/>
            <a:r>
              <a:rPr lang="pl-PL" dirty="0"/>
              <a:t>Moderowania zespołowej pracy szkoły</a:t>
            </a:r>
          </a:p>
          <a:p>
            <a:pPr algn="just"/>
            <a:r>
              <a:rPr lang="pl-PL" dirty="0"/>
              <a:t>Zarządzania projektami</a:t>
            </a:r>
          </a:p>
          <a:p>
            <a:pPr algn="just"/>
            <a:r>
              <a:rPr lang="pl-PL" dirty="0"/>
              <a:t>Wspierania rozwoju szkoły/przedszkola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02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1037</Words>
  <Application>Microsoft Office PowerPoint</Application>
  <PresentationFormat>Panoramiczny</PresentationFormat>
  <Paragraphs>155</Paragraphs>
  <Slides>23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Motyw pakietu Office</vt:lpstr>
      <vt:lpstr>DOSKONALENIE TRENERÓW WSPOMAGANIA OŚWIATY</vt:lpstr>
      <vt:lpstr>      DOSKONALENIE TRENERÓW WSPOMAGANIA OŚWIATY  POWR.02.10.00-00-7015/17</vt:lpstr>
      <vt:lpstr>      </vt:lpstr>
      <vt:lpstr>      </vt:lpstr>
      <vt:lpstr>      </vt:lpstr>
      <vt:lpstr>      </vt:lpstr>
      <vt:lpstr>      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El Cie</cp:lastModifiedBy>
  <cp:revision>46</cp:revision>
  <dcterms:created xsi:type="dcterms:W3CDTF">2018-12-02T13:14:09Z</dcterms:created>
  <dcterms:modified xsi:type="dcterms:W3CDTF">2019-01-17T18:10:12Z</dcterms:modified>
</cp:coreProperties>
</file>